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oboto"/>
      <p:regular r:id="rId12"/>
      <p:bold r:id="rId13"/>
      <p:italic r:id="rId14"/>
      <p:boldItalic r:id="rId15"/>
    </p:embeddedFont>
    <p:embeddedFont>
      <p:font typeface="Roboto Mon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17" Type="http://schemas.openxmlformats.org/officeDocument/2006/relationships/font" Target="fonts/RobotoMono-bold.fntdata"/><Relationship Id="rId16" Type="http://schemas.openxmlformats.org/officeDocument/2006/relationships/font" Target="fonts/RobotoMon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Mon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Mon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603e74a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603e74a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603e74a4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7603e74a4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603e74a4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603e74a4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603e74a4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603e74a4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603e74a4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603e74a4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 u="sng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 u="sng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 u="sng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 u="sng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 u="sng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 u="sng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 u="sng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 u="sng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 u="sng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-6675" y="1052700"/>
            <a:ext cx="9147600" cy="409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052775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146575" y="81325"/>
            <a:ext cx="8855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259425" y="1280650"/>
            <a:ext cx="8615400" cy="35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"/>
              <a:buNone/>
              <a:defRPr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"/>
              <a:buNone/>
              <a:defRPr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"/>
              <a:buNone/>
              <a:defRPr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"/>
              <a:buNone/>
              <a:defRPr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"/>
              <a:buNone/>
              <a:defRPr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"/>
              <a:buNone/>
              <a:defRPr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"/>
              <a:buNone/>
              <a:defRPr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"/>
              <a:buNone/>
              <a:defRPr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"/>
              <a:buNone/>
              <a:defRPr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gif"/><Relationship Id="rId4" Type="http://schemas.openxmlformats.org/officeDocument/2006/relationships/image" Target="../media/image8.gif"/><Relationship Id="rId5" Type="http://schemas.openxmlformats.org/officeDocument/2006/relationships/image" Target="../media/image6.png"/><Relationship Id="rId6" Type="http://schemas.openxmlformats.org/officeDocument/2006/relationships/image" Target="../media/image5.png"/><Relationship Id="rId7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11708" y="2031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Математические методы в робототехнике</a:t>
            </a:r>
            <a:endParaRPr sz="3600"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1181550" y="2571750"/>
            <a:ext cx="6780900" cy="17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Участники проекта:</a:t>
            </a:r>
            <a:endParaRPr sz="1800"/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/>
              <a:t>Чистый Аркадий</a:t>
            </a:r>
            <a:endParaRPr i="1" sz="1800"/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/>
              <a:t>Молчанов Егор</a:t>
            </a:r>
            <a:endParaRPr i="1" sz="1800"/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/>
              <a:t>Кудрицкий Александр</a:t>
            </a:r>
            <a:endParaRPr i="1" sz="18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Научный руководитель: </a:t>
            </a:r>
            <a:r>
              <a:rPr i="1" lang="en" sz="1800"/>
              <a:t>Мисюрин Сергей Юрьевич</a:t>
            </a:r>
            <a:endParaRPr i="1"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146575" y="81325"/>
            <a:ext cx="8855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Цель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259425" y="1280650"/>
            <a:ext cx="8615400" cy="35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исследовать и улучшить способы передвижения роботов в естественных условиях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Мы рассматриваем робота, как совокупность: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блока управления,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двигателя,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механизма.</a:t>
            </a:r>
            <a:endParaRPr/>
          </a:p>
        </p:txBody>
      </p:sp>
      <p:pic>
        <p:nvPicPr>
          <p:cNvPr descr="IMAG0127" id="75" name="Google Shape;75;p14"/>
          <p:cNvPicPr preferRelativeResize="0"/>
          <p:nvPr/>
        </p:nvPicPr>
        <p:blipFill rotWithShape="1">
          <a:blip r:embed="rId3">
            <a:alphaModFix/>
          </a:blip>
          <a:srcRect b="3008" l="1938" r="2073" t="2961"/>
          <a:stretch/>
        </p:blipFill>
        <p:spPr>
          <a:xfrm>
            <a:off x="3929175" y="2629750"/>
            <a:ext cx="3446400" cy="22434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76" name="Google Shape;76;p14"/>
          <p:cNvCxnSpPr/>
          <p:nvPr/>
        </p:nvCxnSpPr>
        <p:spPr>
          <a:xfrm>
            <a:off x="2165675" y="3595325"/>
            <a:ext cx="2802600" cy="7431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st="9525">
              <a:srgbClr val="000000"/>
            </a:outerShdw>
          </a:effectLst>
        </p:spPr>
      </p:cxnSp>
      <p:cxnSp>
        <p:nvCxnSpPr>
          <p:cNvPr id="77" name="Google Shape;77;p14"/>
          <p:cNvCxnSpPr/>
          <p:nvPr/>
        </p:nvCxnSpPr>
        <p:spPr>
          <a:xfrm>
            <a:off x="2031225" y="3184825"/>
            <a:ext cx="2208000" cy="1557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st="9525">
              <a:srgbClr val="000000"/>
            </a:outerShdw>
          </a:effectLst>
        </p:spPr>
      </p:cxnSp>
      <p:cxnSp>
        <p:nvCxnSpPr>
          <p:cNvPr id="78" name="Google Shape;78;p14"/>
          <p:cNvCxnSpPr/>
          <p:nvPr/>
        </p:nvCxnSpPr>
        <p:spPr>
          <a:xfrm>
            <a:off x="2873400" y="2852950"/>
            <a:ext cx="2321400" cy="3249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st="9525">
              <a:srgbClr val="000000"/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146575" y="81325"/>
            <a:ext cx="8855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Задачи</a:t>
            </a:r>
            <a:endParaRPr/>
          </a:p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259425" y="1280650"/>
            <a:ext cx="4312500" cy="35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изучение преобразования координат с помощью математических методов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написание </a:t>
            </a:r>
            <a:r>
              <a:rPr lang="en"/>
              <a:t>программы для визуализации движения простейшего механизма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решение обратной задачи кинематики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задание траектории движения конечностей робота-паука</a:t>
            </a:r>
            <a:endParaRPr/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9475" y="1812450"/>
            <a:ext cx="3659746" cy="75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9475" y="3150790"/>
            <a:ext cx="3659749" cy="955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259425" y="1280650"/>
            <a:ext cx="8615400" cy="35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чрезвычайные ситуации: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пожары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теракты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аварии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тесные для человека пространства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роботы-курьеры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наземные военные роботы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развлечения</a:t>
            </a:r>
            <a:endParaRPr/>
          </a:p>
        </p:txBody>
      </p:sp>
      <p:sp>
        <p:nvSpPr>
          <p:cNvPr id="92" name="Google Shape;92;p16"/>
          <p:cNvSpPr txBox="1"/>
          <p:nvPr>
            <p:ph type="title"/>
          </p:nvPr>
        </p:nvSpPr>
        <p:spPr>
          <a:xfrm>
            <a:off x="146575" y="81325"/>
            <a:ext cx="8855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Где это может использоваться?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146575" y="81325"/>
            <a:ext cx="8855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Достигнутые результаты</a:t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4150" y="1740270"/>
            <a:ext cx="4148150" cy="2928117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/>
        </p:nvSpPr>
        <p:spPr>
          <a:xfrm>
            <a:off x="4684150" y="4668375"/>
            <a:ext cx="41481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geogebra.org</a:t>
            </a:r>
            <a:endParaRPr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35475"/>
            <a:ext cx="2928100" cy="292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8079" y="1208509"/>
            <a:ext cx="4114169" cy="372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4149" y="1651279"/>
            <a:ext cx="4114169" cy="389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18081" y="2111204"/>
            <a:ext cx="1032828" cy="359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146575" y="81325"/>
            <a:ext cx="8855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Следующие задачи</a:t>
            </a:r>
            <a:endParaRPr/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259425" y="1280650"/>
            <a:ext cx="4312500" cy="35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моделирование движения робота в программе Gazebo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совершенствование текущей сборки робота-паука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ИИ?</a:t>
            </a:r>
            <a:endParaRPr/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1675" y="1381700"/>
            <a:ext cx="3251900" cy="211175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1" name="Google Shape;111;p18"/>
          <p:cNvSpPr txBox="1"/>
          <p:nvPr/>
        </p:nvSpPr>
        <p:spPr>
          <a:xfrm>
            <a:off x="5391625" y="3493450"/>
            <a:ext cx="3252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rosindustrial.org</a:t>
            </a:r>
            <a:endParaRPr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